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0" r:id="rId6"/>
    <p:sldId id="257" r:id="rId7"/>
    <p:sldId id="259" r:id="rId8"/>
    <p:sldId id="271" r:id="rId9"/>
    <p:sldId id="269" r:id="rId10"/>
    <p:sldId id="266" r:id="rId11"/>
    <p:sldId id="272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10/26/2022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10/26/2022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10/26/2022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evena@privatnost.r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sr-Latn-RS" dirty="0"/>
              <a:t>Nacionalizacija GDPR u Zapadnom </a:t>
            </a:r>
            <a:r>
              <a:rPr lang="sr-Latn-RS" dirty="0" err="1"/>
              <a:t>balkanu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Regionalni</a:t>
            </a:r>
            <a:r>
              <a:rPr lang="en-US" dirty="0"/>
              <a:t>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en-US" dirty="0" err="1"/>
              <a:t>komplajans</a:t>
            </a:r>
            <a:r>
              <a:rPr lang="en-US" dirty="0"/>
              <a:t> </a:t>
            </a:r>
            <a:r>
              <a:rPr lang="en-US" dirty="0" err="1"/>
              <a:t>savetnika</a:t>
            </a:r>
            <a:r>
              <a:rPr lang="en-US" dirty="0"/>
              <a:t> (28/10/2022)</a:t>
            </a:r>
          </a:p>
          <a:p>
            <a:endParaRPr lang="en-US" dirty="0"/>
          </a:p>
          <a:p>
            <a:r>
              <a:rPr lang="en-US" dirty="0"/>
              <a:t>Nevena Ru</a:t>
            </a:r>
            <a:r>
              <a:rPr lang="sr-Latn-RS" dirty="0" err="1"/>
              <a:t>žić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9248-B3FE-4C70-ACF0-738C9D39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Značaj </a:t>
            </a:r>
            <a:r>
              <a:rPr lang="en-US" dirty="0"/>
              <a:t>GDPR</a:t>
            </a:r>
            <a:r>
              <a:rPr lang="sr-Latn-RS" dirty="0"/>
              <a:t>.a</a:t>
            </a:r>
            <a:endParaRPr lang="sr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B5152-A3D4-427D-B5D4-6F7E87057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/>
              <a:t>Ne samo za države ZB</a:t>
            </a:r>
            <a:r>
              <a:rPr lang="en-US" dirty="0"/>
              <a:t>:</a:t>
            </a:r>
          </a:p>
          <a:p>
            <a:r>
              <a:rPr lang="sr-Latn-RS" dirty="0"/>
              <a:t>Teritorijalna primena </a:t>
            </a:r>
          </a:p>
          <a:p>
            <a:r>
              <a:rPr lang="sr-Latn-RS" dirty="0"/>
              <a:t>Upravne mere </a:t>
            </a:r>
          </a:p>
          <a:p>
            <a:r>
              <a:rPr lang="sr-Latn-RS" dirty="0" err="1"/>
              <a:t>Sveoubuhvatni</a:t>
            </a:r>
            <a:r>
              <a:rPr lang="sr-Latn-RS" dirty="0"/>
              <a:t> pravni sistem (ili ne…)</a:t>
            </a:r>
            <a:endParaRPr lang="en-US" dirty="0"/>
          </a:p>
          <a:p>
            <a:pPr marL="0" indent="0">
              <a:buNone/>
            </a:pPr>
            <a:r>
              <a:rPr lang="sr-Latn-RS" dirty="0"/>
              <a:t>Za države ZB </a:t>
            </a:r>
            <a:r>
              <a:rPr lang="en-US" dirty="0"/>
              <a:t>(</a:t>
            </a:r>
            <a:r>
              <a:rPr lang="sr-Latn-RS" dirty="0"/>
              <a:t>i druge zemlje kandidate</a:t>
            </a:r>
            <a:r>
              <a:rPr lang="en-US" dirty="0"/>
              <a:t>)</a:t>
            </a:r>
          </a:p>
          <a:p>
            <a:r>
              <a:rPr lang="sr-Latn-RS" dirty="0"/>
              <a:t>Sporazum o stabilizaciji i pristupanju</a:t>
            </a:r>
            <a:endParaRPr lang="en-US" dirty="0"/>
          </a:p>
          <a:p>
            <a:r>
              <a:rPr lang="sr-Latn-RS" dirty="0"/>
              <a:t>Poslovanje</a:t>
            </a:r>
            <a:r>
              <a:rPr lang="en-US" dirty="0"/>
              <a:t> </a:t>
            </a:r>
          </a:p>
          <a:p>
            <a:endParaRPr lang="sr-RS" dirty="0"/>
          </a:p>
        </p:txBody>
      </p:sp>
    </p:spTree>
    <p:extLst>
      <p:ext uri="{BB962C8B-B14F-4D97-AF65-F5344CB8AC3E}">
        <p14:creationId xmlns:p14="http://schemas.microsoft.com/office/powerpoint/2010/main" val="28584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Države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Albani</a:t>
            </a:r>
            <a:r>
              <a:rPr lang="sr-Latn-RS" dirty="0"/>
              <a:t>ja</a:t>
            </a:r>
            <a:endParaRPr lang="en-US" dirty="0"/>
          </a:p>
          <a:p>
            <a:r>
              <a:rPr lang="en-US" dirty="0"/>
              <a:t>Bosna </a:t>
            </a:r>
            <a:r>
              <a:rPr lang="sr-Latn-RS" dirty="0"/>
              <a:t>i </a:t>
            </a:r>
            <a:r>
              <a:rPr lang="en-US" dirty="0"/>
              <a:t>Herzegovina</a:t>
            </a:r>
          </a:p>
          <a:p>
            <a:r>
              <a:rPr lang="sr-Latn-RS" dirty="0"/>
              <a:t>Crna Gora</a:t>
            </a:r>
            <a:r>
              <a:rPr lang="en-US" dirty="0"/>
              <a:t> </a:t>
            </a:r>
          </a:p>
          <a:p>
            <a:r>
              <a:rPr lang="sr-Latn-RS" dirty="0"/>
              <a:t>Severna </a:t>
            </a:r>
            <a:r>
              <a:rPr lang="en-US" dirty="0"/>
              <a:t>Ma</a:t>
            </a:r>
            <a:r>
              <a:rPr lang="sr-Latn-RS" dirty="0"/>
              <a:t>k</a:t>
            </a:r>
            <a:r>
              <a:rPr lang="en-US" dirty="0" err="1"/>
              <a:t>edoni</a:t>
            </a:r>
            <a:r>
              <a:rPr lang="sr-Latn-RS" dirty="0"/>
              <a:t>j</a:t>
            </a:r>
            <a:r>
              <a:rPr lang="en-US" dirty="0"/>
              <a:t>a </a:t>
            </a:r>
          </a:p>
          <a:p>
            <a:r>
              <a:rPr lang="en-US" dirty="0"/>
              <a:t>S</a:t>
            </a:r>
            <a:r>
              <a:rPr lang="sr-Latn-RS" dirty="0" err="1"/>
              <a:t>rbija</a:t>
            </a:r>
            <a:endParaRPr lang="sr-Latn-RS" dirty="0"/>
          </a:p>
          <a:p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Domaći zakona o zaštiti podataka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sr-Latn-RS" dirty="0" err="1"/>
              <a:t>rbija</a:t>
            </a:r>
            <a:r>
              <a:rPr lang="sr-Latn-RS" dirty="0"/>
              <a:t> </a:t>
            </a:r>
            <a:r>
              <a:rPr lang="en-US" dirty="0"/>
              <a:t>2018</a:t>
            </a:r>
          </a:p>
          <a:p>
            <a:r>
              <a:rPr lang="sr-Latn-RS" dirty="0"/>
              <a:t>Severna </a:t>
            </a:r>
            <a:r>
              <a:rPr lang="en-US" dirty="0"/>
              <a:t>Ma</a:t>
            </a:r>
            <a:r>
              <a:rPr lang="sr-Latn-RS" dirty="0"/>
              <a:t>k</a:t>
            </a:r>
            <a:r>
              <a:rPr lang="en-US" dirty="0" err="1"/>
              <a:t>edoni</a:t>
            </a:r>
            <a:r>
              <a:rPr lang="sr-Latn-RS" dirty="0"/>
              <a:t>j</a:t>
            </a:r>
            <a:r>
              <a:rPr lang="en-US" dirty="0"/>
              <a:t>a 2020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C3DF17-DF25-45E9-8F83-AA4B505C44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/>
              <a:t>Zakoni u pripremi</a:t>
            </a:r>
            <a:r>
              <a:rPr lang="en-US" dirty="0"/>
              <a:t>: </a:t>
            </a:r>
          </a:p>
          <a:p>
            <a:pPr>
              <a:buFontTx/>
              <a:buChar char="-"/>
            </a:pPr>
            <a:r>
              <a:rPr lang="en-US" dirty="0" err="1"/>
              <a:t>Albani</a:t>
            </a:r>
            <a:r>
              <a:rPr lang="sr-Latn-RS" dirty="0"/>
              <a:t>j</a:t>
            </a:r>
            <a:r>
              <a:rPr lang="en-US" dirty="0"/>
              <a:t>a</a:t>
            </a:r>
          </a:p>
          <a:p>
            <a:pPr>
              <a:buFontTx/>
              <a:buChar char="-"/>
            </a:pPr>
            <a:r>
              <a:rPr lang="en-US" dirty="0"/>
              <a:t>Bosna and Herzegovina</a:t>
            </a:r>
          </a:p>
          <a:p>
            <a:pPr>
              <a:buFontTx/>
              <a:buChar char="-"/>
            </a:pPr>
            <a:r>
              <a:rPr lang="sr-Latn-RS" dirty="0"/>
              <a:t>Crna Gora</a:t>
            </a:r>
            <a:r>
              <a:rPr lang="en-US" dirty="0"/>
              <a:t> </a:t>
            </a:r>
            <a:endParaRPr lang="sr-RS" dirty="0"/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488E-56CF-4687-99D2-225A1B3E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Stanje u zaštiti podataka - izazovi</a:t>
            </a:r>
            <a:endParaRPr lang="sr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89ABF-7778-44C7-8F05-88E5E7514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Ograničeni zvanični izvori </a:t>
            </a:r>
            <a:r>
              <a:rPr lang="en-US" dirty="0"/>
              <a:t>(</a:t>
            </a:r>
            <a:r>
              <a:rPr lang="sr-Latn-RS" dirty="0"/>
              <a:t>stručna literatura/analize</a:t>
            </a:r>
            <a:r>
              <a:rPr lang="en-US" dirty="0"/>
              <a:t>);</a:t>
            </a:r>
          </a:p>
          <a:p>
            <a:r>
              <a:rPr lang="sr-Latn-RS" dirty="0"/>
              <a:t>Ograničeni akademski izvori</a:t>
            </a:r>
            <a:r>
              <a:rPr lang="en-US" dirty="0"/>
              <a:t>;</a:t>
            </a:r>
          </a:p>
          <a:p>
            <a:r>
              <a:rPr lang="sr-Latn-RS" dirty="0"/>
              <a:t>Izveštavanje medija o zaštiti podataka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05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F4B5-7245-4945-93D2-12EA9A02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Sličnosti i razlike u pripremi nacionalnih zakona</a:t>
            </a:r>
            <a:endParaRPr lang="sr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9A6D1-6AF5-4C90-921A-D599CC7C3B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i="1" u="sng" dirty="0"/>
              <a:t>Sličnosti</a:t>
            </a:r>
            <a:endParaRPr lang="en-US" i="1" u="sng" dirty="0"/>
          </a:p>
          <a:p>
            <a:pPr>
              <a:buFontTx/>
              <a:buChar char="-"/>
            </a:pPr>
            <a:r>
              <a:rPr lang="sr-Latn-RS" dirty="0"/>
              <a:t>Proces iniciran od organa za ZP</a:t>
            </a:r>
            <a:endParaRPr lang="en-US" dirty="0"/>
          </a:p>
          <a:p>
            <a:pPr>
              <a:buFontTx/>
              <a:buChar char="-"/>
            </a:pPr>
            <a:r>
              <a:rPr lang="sr-Latn-RS" dirty="0"/>
              <a:t>Pružena spoljnja podrška </a:t>
            </a:r>
            <a:endParaRPr lang="en-US" dirty="0"/>
          </a:p>
          <a:p>
            <a:pPr>
              <a:buFontTx/>
              <a:buChar char="-"/>
            </a:pPr>
            <a:r>
              <a:rPr lang="sr-Latn-RS" dirty="0"/>
              <a:t>Konvencija SE 108 (ne)</a:t>
            </a:r>
            <a:endParaRPr lang="en-US" dirty="0"/>
          </a:p>
          <a:p>
            <a:pPr>
              <a:buFontTx/>
              <a:buChar char="-"/>
            </a:pPr>
            <a:r>
              <a:rPr lang="sr-Latn-RS" dirty="0"/>
              <a:t>Preuzimanje GDPR </a:t>
            </a:r>
            <a:endParaRPr lang="en-US" dirty="0"/>
          </a:p>
          <a:p>
            <a:pPr>
              <a:buFontTx/>
              <a:buChar char="-"/>
            </a:pPr>
            <a:r>
              <a:rPr lang="sr-Latn-RS" dirty="0"/>
              <a:t>Uključivanja drugih aktera – udruženja građana, poslovni sektor, potrošači, drugi državni organi</a:t>
            </a:r>
            <a:endParaRPr lang="sr-R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2BDFCB-EE51-407D-AD08-DDFA8D159A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i="1" u="sng" dirty="0"/>
              <a:t>Razlike</a:t>
            </a:r>
            <a:endParaRPr lang="en-US" i="1" u="sng" dirty="0"/>
          </a:p>
          <a:p>
            <a:pPr>
              <a:buFontTx/>
              <a:buChar char="-"/>
            </a:pPr>
            <a:r>
              <a:rPr lang="sr-Latn-RS" dirty="0"/>
              <a:t>Nadležni organ </a:t>
            </a:r>
          </a:p>
          <a:p>
            <a:pPr>
              <a:buFontTx/>
              <a:buChar char="-"/>
            </a:pPr>
            <a:r>
              <a:rPr lang="sr-Latn-RS" dirty="0"/>
              <a:t>Uloga organa za ZP </a:t>
            </a:r>
          </a:p>
          <a:p>
            <a:pPr>
              <a:buFontTx/>
              <a:buChar char="-"/>
            </a:pPr>
            <a:r>
              <a:rPr lang="sr-Latn-RS" dirty="0"/>
              <a:t>Proces</a:t>
            </a:r>
            <a:endParaRPr lang="en-US" dirty="0"/>
          </a:p>
          <a:p>
            <a:pPr>
              <a:buFontTx/>
              <a:buChar char="-"/>
            </a:pPr>
            <a:endParaRPr lang="sr-RS" dirty="0"/>
          </a:p>
        </p:txBody>
      </p:sp>
    </p:spTree>
    <p:extLst>
      <p:ext uri="{BB962C8B-B14F-4D97-AF65-F5344CB8AC3E}">
        <p14:creationId xmlns:p14="http://schemas.microsoft.com/office/powerpoint/2010/main" val="282377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Izazovi kopiranje stranih pravnih instrumenata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/>
              <a:t>Preuzimanje odredaba bez relacija za postojećim pravnih sistemom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/>
              <a:t>Jaz između postojeće prakse i usvojenih pravila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/>
              <a:t>Izostanak sistemskog pristupa i uključivanja zainteresovanih strana</a:t>
            </a:r>
            <a:endParaRPr lang="sr-R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b="1" dirty="0"/>
              <a:t>Izazov oslanjanja na sopstveno znanje i iskustvo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7B1C-FAEB-A8F9-9A55-42726206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Usaglašavanje sa GDPR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C0F20-2DB2-A869-8D81-A3471F1935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/>
              <a:t>Usvojeni zakon (Srbija/Severna Makedonija)</a:t>
            </a:r>
          </a:p>
          <a:p>
            <a:pPr>
              <a:buFontTx/>
              <a:buChar char="-"/>
            </a:pPr>
            <a:r>
              <a:rPr lang="sr-Latn-RS" dirty="0"/>
              <a:t>Nema „mekog prava“ – mehanizam Odbora (EDPB)</a:t>
            </a:r>
          </a:p>
          <a:p>
            <a:pPr>
              <a:buFontTx/>
              <a:buChar char="-"/>
            </a:pPr>
            <a:r>
              <a:rPr lang="sr-Latn-RS" dirty="0"/>
              <a:t>GDPR je samo jedan propisi</a:t>
            </a:r>
          </a:p>
          <a:p>
            <a:pPr>
              <a:buFontTx/>
              <a:buChar char="-"/>
            </a:pPr>
            <a:r>
              <a:rPr lang="sr-Latn-RS" dirty="0"/>
              <a:t>Slično, ali ne i isto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0F16F-42FE-F960-EB85-80F579EDA4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/>
              <a:t>Zakoni u postupku usvajanja</a:t>
            </a:r>
          </a:p>
          <a:p>
            <a:pPr>
              <a:buFontTx/>
              <a:buChar char="-"/>
            </a:pPr>
            <a:r>
              <a:rPr lang="sr-Latn-RS" dirty="0"/>
              <a:t>Primena „legitimnog interesa“ kao osnova obrade</a:t>
            </a:r>
          </a:p>
          <a:p>
            <a:pPr>
              <a:buFontTx/>
              <a:buChar char="-"/>
            </a:pPr>
            <a:r>
              <a:rPr lang="sr-Latn-RS" dirty="0"/>
              <a:t>Oslanjanje na „pristanak lica“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3D714-3202-583B-808C-A1E2F232A177}"/>
              </a:ext>
            </a:extLst>
          </p:cNvPr>
          <p:cNvSpPr txBox="1"/>
          <p:nvPr/>
        </p:nvSpPr>
        <p:spPr>
          <a:xfrm>
            <a:off x="1149350" y="4038600"/>
            <a:ext cx="455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  <a:p>
            <a:r>
              <a:rPr lang="sr-Latn-RS" dirty="0"/>
              <a:t>Direktni marketing </a:t>
            </a:r>
          </a:p>
          <a:p>
            <a:r>
              <a:rPr lang="sr-Latn-RS" dirty="0" err="1"/>
              <a:t>Upotrea</a:t>
            </a:r>
            <a:r>
              <a:rPr lang="sr-Latn-RS" dirty="0"/>
              <a:t> VI (AI)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RS" sz="2400"/>
              <a:t>Hvala</a:t>
            </a:r>
            <a:r>
              <a:rPr lang="en-US" sz="2400"/>
              <a:t>!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Nevena Ru</a:t>
            </a:r>
            <a:r>
              <a:rPr lang="sr-Latn-RS" i="1" dirty="0" err="1"/>
              <a:t>žić</a:t>
            </a:r>
            <a:endParaRPr lang="sr-Latn-RS" i="1" dirty="0"/>
          </a:p>
          <a:p>
            <a:r>
              <a:rPr lang="en-US" i="1" dirty="0">
                <a:hlinkClick r:id="rId2"/>
              </a:rPr>
              <a:t>nevena@privatnost.rs</a:t>
            </a:r>
            <a:r>
              <a:rPr lang="en-US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71</TotalTime>
  <Words>301</Words>
  <Application>Microsoft Office PowerPoint</Application>
  <PresentationFormat>Widescreen</PresentationFormat>
  <Paragraphs>62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Euphemia</vt:lpstr>
      <vt:lpstr>Plantagenet Cherokee</vt:lpstr>
      <vt:lpstr>Wingdings</vt:lpstr>
      <vt:lpstr>Academic Literature 16x9</vt:lpstr>
      <vt:lpstr>Nacionalizacija GDPR u Zapadnom balkanu</vt:lpstr>
      <vt:lpstr>Značaj GDPR.a</vt:lpstr>
      <vt:lpstr>Države </vt:lpstr>
      <vt:lpstr>Domaći zakona o zaštiti podataka</vt:lpstr>
      <vt:lpstr>Stanje u zaštiti podataka - izazovi</vt:lpstr>
      <vt:lpstr>Sličnosti i razlike u pripremi nacionalnih zakona</vt:lpstr>
      <vt:lpstr>Izazovi kopiranje stranih pravnih instrumenata</vt:lpstr>
      <vt:lpstr>Usaglašavanje sa GDPR</vt:lpstr>
      <vt:lpstr>Hvala!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Nationalising GDPR in Western balkan</dc:title>
  <dc:creator>Nevena Ruzic</dc:creator>
  <cp:lastModifiedBy>Nevena Ruzic</cp:lastModifiedBy>
  <cp:revision>5</cp:revision>
  <dcterms:created xsi:type="dcterms:W3CDTF">2021-10-23T09:44:37Z</dcterms:created>
  <dcterms:modified xsi:type="dcterms:W3CDTF">2022-10-26T04:31:58Z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